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3" r:id="rId1"/>
  </p:sldMasterIdLst>
  <p:sldIdLst>
    <p:sldId id="257" r:id="rId2"/>
    <p:sldId id="258" r:id="rId3"/>
    <p:sldId id="259" r:id="rId4"/>
    <p:sldId id="260" r:id="rId5"/>
    <p:sldId id="256" r:id="rId6"/>
    <p:sldId id="261" r:id="rId7"/>
    <p:sldId id="268" r:id="rId8"/>
    <p:sldId id="269" r:id="rId9"/>
    <p:sldId id="270" r:id="rId10"/>
    <p:sldId id="271" r:id="rId11"/>
    <p:sldId id="272" r:id="rId12"/>
    <p:sldId id="273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056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7332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6646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21321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327371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59597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045251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19448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55085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010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642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9896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555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9088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297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6059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8591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7935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0C7FF9FB-8E1E-4D76-B1E7-D6EBEF71065B}" type="datetimeFigureOut">
              <a:rPr lang="en-IN" smtClean="0"/>
              <a:t>17-07-2024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A0825B99-7C02-4019-A4A4-10EBE78664A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36342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19" r:id="rId16"/>
    <p:sldLayoutId id="214748382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C3C4-60D5-2476-A305-7C56C85354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076406" y="497085"/>
            <a:ext cx="7766936" cy="1565632"/>
          </a:xfrm>
        </p:spPr>
        <p:txBody>
          <a:bodyPr>
            <a:noAutofit/>
          </a:bodyPr>
          <a:lstStyle/>
          <a:p>
            <a:r>
              <a:rPr lang="en-IN" sz="6600" dirty="0">
                <a:solidFill>
                  <a:schemeClr val="tx1"/>
                </a:solidFill>
              </a:rPr>
              <a:t>PROJECT   ON    </a:t>
            </a:r>
            <a:br>
              <a:rPr lang="en-IN" sz="6600" dirty="0">
                <a:solidFill>
                  <a:schemeClr val="tx1"/>
                </a:solidFill>
              </a:rPr>
            </a:br>
            <a:r>
              <a:rPr lang="en-IN" sz="6600" dirty="0">
                <a:solidFill>
                  <a:schemeClr val="tx1"/>
                </a:solidFill>
              </a:rPr>
              <a:t>     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85ED5-E949-AE29-E612-E190569F3E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8821" y="3606539"/>
            <a:ext cx="5327644" cy="537209"/>
          </a:xfrm>
        </p:spPr>
        <p:txBody>
          <a:bodyPr>
            <a:noAutofit/>
          </a:bodyPr>
          <a:lstStyle/>
          <a:p>
            <a:pPr algn="ctr"/>
            <a:r>
              <a:rPr lang="en-IN" sz="28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PRESENTED BY :</a:t>
            </a:r>
          </a:p>
          <a:p>
            <a:pPr algn="ctr"/>
            <a:r>
              <a:rPr lang="en-IN" sz="3200" b="1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MAYURI DASHRATH KHATPE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B24E62-28C1-2D71-E203-C0DD15F3C3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035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E53CABB-3553-3D57-249D-CAF631C27B1C}"/>
              </a:ext>
            </a:extLst>
          </p:cNvPr>
          <p:cNvSpPr txBox="1"/>
          <p:nvPr/>
        </p:nvSpPr>
        <p:spPr>
          <a:xfrm>
            <a:off x="203200" y="287774"/>
            <a:ext cx="94691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Task-3(A): Month-wise expense of each category (Pivot table)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5272A6-68A8-9046-14F8-E28C2338F0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862" y="806216"/>
            <a:ext cx="8467418" cy="233687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830CE76-4C3E-D03B-33A1-55F197BB1EE2}"/>
              </a:ext>
            </a:extLst>
          </p:cNvPr>
          <p:cNvSpPr txBox="1"/>
          <p:nvPr/>
        </p:nvSpPr>
        <p:spPr>
          <a:xfrm>
            <a:off x="203200" y="3458211"/>
            <a:ext cx="84674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Task-3(B): Find out 2 categories with higher expenses for each of the 6 months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0F40E5E-7063-598E-A39E-A953BC9D1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862" y="4142668"/>
            <a:ext cx="8467418" cy="2197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037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8FF11EC-C963-6506-6AD3-477A37401820}"/>
              </a:ext>
            </a:extLst>
          </p:cNvPr>
          <p:cNvSpPr txBox="1"/>
          <p:nvPr/>
        </p:nvSpPr>
        <p:spPr>
          <a:xfrm>
            <a:off x="172720" y="210235"/>
            <a:ext cx="115722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Task-4(A): How much is spent in each month against different items of Entertainment, Food and Shopping categories (Pivot table)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667648-75B2-FE27-4347-32EC3A72D8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960" y="1059059"/>
            <a:ext cx="9509760" cy="27891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57CAC02-5177-E977-C805-EC1FC7A45B13}"/>
              </a:ext>
            </a:extLst>
          </p:cNvPr>
          <p:cNvSpPr txBox="1"/>
          <p:nvPr/>
        </p:nvSpPr>
        <p:spPr>
          <a:xfrm>
            <a:off x="325120" y="4050714"/>
            <a:ext cx="10388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Task-4(B): Find out which months have the highest amount spent for movies and dining out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5A1DB23-AB35-4340-3794-AB80339A1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2160" y="4622539"/>
            <a:ext cx="6954520" cy="914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344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013A34-612F-BEA3-961B-1206EA8FB8B3}"/>
              </a:ext>
            </a:extLst>
          </p:cNvPr>
          <p:cNvSpPr txBox="1"/>
          <p:nvPr/>
        </p:nvSpPr>
        <p:spPr>
          <a:xfrm>
            <a:off x="365760" y="250875"/>
            <a:ext cx="42265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Task-5:  Decide on the essential and less essential items and analyse the expenses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C6EF15-0035-E0FA-F5F1-5755DDEA3F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" y="1071679"/>
            <a:ext cx="5143946" cy="53322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E4D795-8F8B-D950-D8FD-EA3493771FD3}"/>
              </a:ext>
            </a:extLst>
          </p:cNvPr>
          <p:cNvSpPr txBox="1"/>
          <p:nvPr/>
        </p:nvSpPr>
        <p:spPr>
          <a:xfrm>
            <a:off x="6096000" y="38937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• Recommend how can Nitin increase his savings</a:t>
            </a: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20E712D-BF29-2D33-0B01-B2177BF094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5639538"/>
              </p:ext>
            </p:extLst>
          </p:nvPr>
        </p:nvGraphicFramePr>
        <p:xfrm>
          <a:off x="5590986" y="1854200"/>
          <a:ext cx="6512560" cy="2910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26208">
                  <a:extLst>
                    <a:ext uri="{9D8B030D-6E8A-4147-A177-3AD203B41FA5}">
                      <a16:colId xmlns:a16="http://schemas.microsoft.com/office/drawing/2014/main" val="2380939842"/>
                    </a:ext>
                  </a:extLst>
                </a:gridCol>
                <a:gridCol w="500966">
                  <a:extLst>
                    <a:ext uri="{9D8B030D-6E8A-4147-A177-3AD203B41FA5}">
                      <a16:colId xmlns:a16="http://schemas.microsoft.com/office/drawing/2014/main" val="3303481904"/>
                    </a:ext>
                  </a:extLst>
                </a:gridCol>
                <a:gridCol w="500966">
                  <a:extLst>
                    <a:ext uri="{9D8B030D-6E8A-4147-A177-3AD203B41FA5}">
                      <a16:colId xmlns:a16="http://schemas.microsoft.com/office/drawing/2014/main" val="1901695238"/>
                    </a:ext>
                  </a:extLst>
                </a:gridCol>
                <a:gridCol w="500966">
                  <a:extLst>
                    <a:ext uri="{9D8B030D-6E8A-4147-A177-3AD203B41FA5}">
                      <a16:colId xmlns:a16="http://schemas.microsoft.com/office/drawing/2014/main" val="586210203"/>
                    </a:ext>
                  </a:extLst>
                </a:gridCol>
                <a:gridCol w="500966">
                  <a:extLst>
                    <a:ext uri="{9D8B030D-6E8A-4147-A177-3AD203B41FA5}">
                      <a16:colId xmlns:a16="http://schemas.microsoft.com/office/drawing/2014/main" val="2310120678"/>
                    </a:ext>
                  </a:extLst>
                </a:gridCol>
                <a:gridCol w="500966">
                  <a:extLst>
                    <a:ext uri="{9D8B030D-6E8A-4147-A177-3AD203B41FA5}">
                      <a16:colId xmlns:a16="http://schemas.microsoft.com/office/drawing/2014/main" val="509715242"/>
                    </a:ext>
                  </a:extLst>
                </a:gridCol>
                <a:gridCol w="500966">
                  <a:extLst>
                    <a:ext uri="{9D8B030D-6E8A-4147-A177-3AD203B41FA5}">
                      <a16:colId xmlns:a16="http://schemas.microsoft.com/office/drawing/2014/main" val="2864595050"/>
                    </a:ext>
                  </a:extLst>
                </a:gridCol>
                <a:gridCol w="500966">
                  <a:extLst>
                    <a:ext uri="{9D8B030D-6E8A-4147-A177-3AD203B41FA5}">
                      <a16:colId xmlns:a16="http://schemas.microsoft.com/office/drawing/2014/main" val="2765909150"/>
                    </a:ext>
                  </a:extLst>
                </a:gridCol>
                <a:gridCol w="500966">
                  <a:extLst>
                    <a:ext uri="{9D8B030D-6E8A-4147-A177-3AD203B41FA5}">
                      <a16:colId xmlns:a16="http://schemas.microsoft.com/office/drawing/2014/main" val="348430627"/>
                    </a:ext>
                  </a:extLst>
                </a:gridCol>
                <a:gridCol w="626208">
                  <a:extLst>
                    <a:ext uri="{9D8B030D-6E8A-4147-A177-3AD203B41FA5}">
                      <a16:colId xmlns:a16="http://schemas.microsoft.com/office/drawing/2014/main" val="2864764166"/>
                    </a:ext>
                  </a:extLst>
                </a:gridCol>
                <a:gridCol w="626208">
                  <a:extLst>
                    <a:ext uri="{9D8B030D-6E8A-4147-A177-3AD203B41FA5}">
                      <a16:colId xmlns:a16="http://schemas.microsoft.com/office/drawing/2014/main" val="3523176973"/>
                    </a:ext>
                  </a:extLst>
                </a:gridCol>
                <a:gridCol w="626208">
                  <a:extLst>
                    <a:ext uri="{9D8B030D-6E8A-4147-A177-3AD203B41FA5}">
                      <a16:colId xmlns:a16="http://schemas.microsoft.com/office/drawing/2014/main" val="3979620295"/>
                    </a:ext>
                  </a:extLst>
                </a:gridCol>
              </a:tblGrid>
              <a:tr h="642097"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8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Shop Smart: Buy only essential clothing and accessories during sales or with discounts.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21637161"/>
                  </a:ext>
                </a:extLst>
              </a:tr>
              <a:tr h="642097"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7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Budget Activities: Choose affordable activities and avoid costly trips.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681924599"/>
                  </a:ext>
                </a:extLst>
              </a:tr>
              <a:tr h="642097"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11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Dine Wisely: Reserve dining out for special occasions and enjoy home-cooked meals. Set a monthly dining-out budget.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3523707"/>
                  </a:ext>
                </a:extLst>
              </a:tr>
              <a:tr h="642097"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gridSpan="9"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Home Cooking: Decrease online food orders by planning and preparing meals at home.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09388888"/>
                  </a:ext>
                </a:extLst>
              </a:tr>
              <a:tr h="342452"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4370368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2471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C3C4-60D5-2476-A305-7C56C85354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3278" y="1826185"/>
            <a:ext cx="7766936" cy="922626"/>
          </a:xfrm>
        </p:spPr>
        <p:txBody>
          <a:bodyPr>
            <a:normAutofit fontScale="90000"/>
          </a:bodyPr>
          <a:lstStyle/>
          <a:p>
            <a:pPr algn="ctr"/>
            <a:r>
              <a:rPr lang="en-IN" dirty="0"/>
              <a:t>THANK YOU………</a:t>
            </a:r>
            <a:br>
              <a:rPr lang="en-IN" dirty="0"/>
            </a:br>
            <a:r>
              <a:rPr lang="en-IN" dirty="0"/>
              <a:t>                                    ………………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411934-2938-ACB6-1AD3-AF2BF01CC0C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Texturiz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47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E149B2-D3D3-95D2-4F75-116D3936F8C9}"/>
              </a:ext>
            </a:extLst>
          </p:cNvPr>
          <p:cNvSpPr txBox="1"/>
          <p:nvPr/>
        </p:nvSpPr>
        <p:spPr>
          <a:xfrm>
            <a:off x="169938" y="943366"/>
            <a:ext cx="120220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latin typeface="Aparajita" panose="02020603050405020304" pitchFamily="18" charset="0"/>
                <a:cs typeface="Aparajita" panose="02020603050405020304" pitchFamily="18" charset="0"/>
              </a:rPr>
              <a:t>Task-1 : Visually represent the amount spent against each category is what percentage of the total expense amount (Pivot Chart)</a:t>
            </a:r>
            <a:endParaRPr lang="en-IN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21C9A2-D64F-EF35-D1D9-5C7861FF7C3F}"/>
              </a:ext>
            </a:extLst>
          </p:cNvPr>
          <p:cNvSpPr txBox="1"/>
          <p:nvPr/>
        </p:nvSpPr>
        <p:spPr>
          <a:xfrm>
            <a:off x="3348779" y="161610"/>
            <a:ext cx="54944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tx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Part 1 - Task Responsibilities (Expense details for June data)</a:t>
            </a:r>
            <a:endParaRPr lang="en-IN" sz="20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F7E864-4D9A-2DCC-9CCA-D6360EE1A2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14" y="2032898"/>
            <a:ext cx="10651905" cy="3697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0557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159F774-50DE-F01C-33A8-269C9BD5A808}"/>
              </a:ext>
            </a:extLst>
          </p:cNvPr>
          <p:cNvSpPr txBox="1"/>
          <p:nvPr/>
        </p:nvSpPr>
        <p:spPr>
          <a:xfrm>
            <a:off x="1127760" y="567816"/>
            <a:ext cx="96316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Task- 2(A) : How much is spent on different items of each category (Pivot Table)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EAC9727-35DD-BCE1-18B6-46DB5D8AD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" y="1412240"/>
            <a:ext cx="11907520" cy="3515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471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F5ECC59-81A4-1F17-B2AD-94E043E33E90}"/>
              </a:ext>
            </a:extLst>
          </p:cNvPr>
          <p:cNvSpPr txBox="1"/>
          <p:nvPr/>
        </p:nvSpPr>
        <p:spPr>
          <a:xfrm>
            <a:off x="71120" y="245795"/>
            <a:ext cx="121208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 Task 2(B) : Visually represent the amount spent on different items of Entertainment and Tickets and bills category (Pivot Chart)</a:t>
            </a:r>
            <a:endParaRPr lang="en-IN" dirty="0"/>
          </a:p>
          <a:p>
            <a:endParaRPr lang="en-IN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0D7F9B5-667A-2C33-606C-415BA01BE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9360" y="1249681"/>
            <a:ext cx="8818879" cy="4765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060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FAC8199-8F52-3A76-C1DC-22B917682EDC}"/>
              </a:ext>
            </a:extLst>
          </p:cNvPr>
          <p:cNvSpPr txBox="1"/>
          <p:nvPr/>
        </p:nvSpPr>
        <p:spPr>
          <a:xfrm>
            <a:off x="655320" y="281355"/>
            <a:ext cx="10881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Task-3 (A) : How many times money has been spent against different items of each category (Pivot Table)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6E0E01-0BE8-5206-46FC-646F5DDD7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" y="872421"/>
            <a:ext cx="11998960" cy="243839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1224CEB-EC79-1044-476D-22DDF1E02701}"/>
              </a:ext>
            </a:extLst>
          </p:cNvPr>
          <p:cNvSpPr txBox="1"/>
          <p:nvPr/>
        </p:nvSpPr>
        <p:spPr>
          <a:xfrm>
            <a:off x="822960" y="3429000"/>
            <a:ext cx="8808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Task-3 (B) : Filter the data to display the data for Grocery items and Shopping items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80E7223-3F13-6DD1-B74F-B5B56E354A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20" y="4079072"/>
            <a:ext cx="3784731" cy="222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777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62CE50B-CCAF-B4FE-02F2-479DC0881027}"/>
              </a:ext>
            </a:extLst>
          </p:cNvPr>
          <p:cNvSpPr txBox="1"/>
          <p:nvPr/>
        </p:nvSpPr>
        <p:spPr>
          <a:xfrm>
            <a:off x="345440" y="271195"/>
            <a:ext cx="45313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Task-4(A): Visually represent the data with data bars (Conditional formatting)</a:t>
            </a:r>
            <a:endParaRPr lang="en-IN" b="1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0F77EB0-5775-5DB8-C02C-DF03EE40FE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195" y="1326299"/>
            <a:ext cx="4026045" cy="526050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195F352-801E-85A0-7B69-6F784E891FD6}"/>
              </a:ext>
            </a:extLst>
          </p:cNvPr>
          <p:cNvSpPr txBox="1"/>
          <p:nvPr/>
        </p:nvSpPr>
        <p:spPr>
          <a:xfrm>
            <a:off x="5974080" y="271195"/>
            <a:ext cx="44196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Task-4(B): What amount is spent on each item of the categories with highest and 2nd highest expense amount (Pivot Table)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61615A5-9BED-0AD2-C5F7-8DF38ACCF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2430" y="1864302"/>
            <a:ext cx="3485010" cy="2321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643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119CA28-A3C4-8CE0-4B67-A5D3BAB994ED}"/>
              </a:ext>
            </a:extLst>
          </p:cNvPr>
          <p:cNvSpPr txBox="1"/>
          <p:nvPr/>
        </p:nvSpPr>
        <p:spPr>
          <a:xfrm>
            <a:off x="2265680" y="247134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dirty="0">
                <a:solidFill>
                  <a:schemeClr val="tx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Part 2 - Task Responsibilities (</a:t>
            </a:r>
            <a:r>
              <a:rPr lang="en-US" sz="2000" b="1" dirty="0">
                <a:solidFill>
                  <a:schemeClr val="tx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Expense details for 6 months data</a:t>
            </a:r>
            <a:r>
              <a:rPr lang="en-IN" sz="2000" b="1" dirty="0">
                <a:solidFill>
                  <a:schemeClr val="tx1"/>
                </a:solidFill>
                <a:latin typeface="Aparajita" panose="02020603050405020304" pitchFamily="18" charset="0"/>
                <a:cs typeface="Aparajita" panose="02020603050405020304" pitchFamily="18" charset="0"/>
              </a:rPr>
              <a:t>)</a:t>
            </a:r>
            <a:endParaRPr lang="en-IN" sz="20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33B87C-7E6D-CDDE-5204-632745633FC8}"/>
              </a:ext>
            </a:extLst>
          </p:cNvPr>
          <p:cNvSpPr txBox="1"/>
          <p:nvPr/>
        </p:nvSpPr>
        <p:spPr>
          <a:xfrm>
            <a:off x="345440" y="1070094"/>
            <a:ext cx="97434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Task-1(A):Month-wise trend of expenses (Pivot table and chart)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9818BD-23E0-491F-8A00-ADAB6CAF51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3578" y="1862276"/>
            <a:ext cx="9202822" cy="3761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64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578BCF-01DB-DF89-108D-965E734DC39B}"/>
              </a:ext>
            </a:extLst>
          </p:cNvPr>
          <p:cNvSpPr txBox="1"/>
          <p:nvPr/>
        </p:nvSpPr>
        <p:spPr>
          <a:xfrm>
            <a:off x="619760" y="25729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 1(B): Find out the month Nitin spent the most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402729-0ED4-8C46-A1E0-DEEBE8C802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6360" y="1161927"/>
            <a:ext cx="9479280" cy="360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56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2E0339D-7321-FCA0-61AA-574648E3D7DC}"/>
              </a:ext>
            </a:extLst>
          </p:cNvPr>
          <p:cNvSpPr txBox="1"/>
          <p:nvPr/>
        </p:nvSpPr>
        <p:spPr>
          <a:xfrm>
            <a:off x="213360" y="5519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Task-2(A): Category wise expenses (Pivot table)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67DC44-D1C7-2034-2BC9-58CD85A1DE7F}"/>
              </a:ext>
            </a:extLst>
          </p:cNvPr>
          <p:cNvSpPr txBox="1"/>
          <p:nvPr/>
        </p:nvSpPr>
        <p:spPr>
          <a:xfrm>
            <a:off x="6644640" y="551934"/>
            <a:ext cx="41148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/>
              <a:t>Task-2(B): Visually represent it with data bars to display categories with the highest and lowest expense amount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83E6E2-7184-6234-6B87-36D2F9A047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176" y="2082763"/>
            <a:ext cx="3857104" cy="26924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7A7BE2A-EAF1-0A5D-35BC-6DDFD2943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8480" y="2082763"/>
            <a:ext cx="3627120" cy="277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057595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625</TotalTime>
  <Words>404</Words>
  <Application>Microsoft Office PowerPoint</Application>
  <PresentationFormat>Widescreen</PresentationFormat>
  <Paragraphs>27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Aparajita</vt:lpstr>
      <vt:lpstr>Arial</vt:lpstr>
      <vt:lpstr>Calibri</vt:lpstr>
      <vt:lpstr>Corbel</vt:lpstr>
      <vt:lpstr>Depth</vt:lpstr>
      <vt:lpstr>PROJECT   ON           ANALYTICS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YOU………                                     ………………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Mansi Kumbhar</dc:creator>
  <cp:lastModifiedBy>Mayuri Khatpe</cp:lastModifiedBy>
  <cp:revision>24</cp:revision>
  <dcterms:created xsi:type="dcterms:W3CDTF">2024-07-14T06:34:23Z</dcterms:created>
  <dcterms:modified xsi:type="dcterms:W3CDTF">2024-07-17T16:27:06Z</dcterms:modified>
</cp:coreProperties>
</file>

<file path=docProps/thumbnail.jpeg>
</file>